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6E4174-710F-406F-B97E-CC0CD01344CF}" v="3273" dt="2021-02-03T12:47:30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3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8/30/26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34530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60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6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0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3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33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681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4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01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9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8/30/26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3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3" r:id="rId2"/>
    <p:sldLayoutId id="2147483664" r:id="rId3"/>
    <p:sldLayoutId id="2147483665" r:id="rId4"/>
    <p:sldLayoutId id="2147483666" r:id="rId5"/>
    <p:sldLayoutId id="2147483679" r:id="rId6"/>
    <p:sldLayoutId id="2147483678" r:id="rId7"/>
    <p:sldLayoutId id="2147483677" r:id="rId8"/>
    <p:sldLayoutId id="2147483676" r:id="rId9"/>
    <p:sldLayoutId id="2147483671" r:id="rId10"/>
    <p:sldLayoutId id="2147483675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1112" y="3417047"/>
            <a:ext cx="5024989" cy="1120238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</a:rPr>
              <a:t>pme</a:t>
            </a:r>
            <a:r>
              <a:rPr lang="en-US" dirty="0">
                <a:solidFill>
                  <a:srgbClr val="FF0000"/>
                </a:solidFill>
                <a:latin typeface="Arial Rounded MT Bold"/>
              </a:rPr>
              <a:t>2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</a:rPr>
              <a:t>digital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47980" y="4691564"/>
            <a:ext cx="5068121" cy="1136029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Association a but non-</a:t>
            </a:r>
            <a:r>
              <a:rPr lang="en-US" dirty="0" err="1"/>
              <a:t>lucratif</a:t>
            </a:r>
            <a:endParaRPr lang="en-US" err="1"/>
          </a:p>
        </p:txBody>
      </p:sp>
      <p:pic>
        <p:nvPicPr>
          <p:cNvPr id="4" name="Picture 3" descr="Programming data on computer monitor">
            <a:extLst>
              <a:ext uri="{FF2B5EF4-FFF2-40B4-BE49-F238E27FC236}">
                <a16:creationId xmlns:a16="http://schemas.microsoft.com/office/drawing/2014/main" id="{2F840B78-D13B-4A0D-9FB7-15D081589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954" r="5520" b="-3"/>
          <a:stretch/>
        </p:blipFill>
        <p:spPr>
          <a:xfrm>
            <a:off x="20" y="10"/>
            <a:ext cx="54044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8EF9B-40E5-4978-9217-C884E9DD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0"/>
            <a:ext cx="5998059" cy="1344613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Vision</a:t>
            </a:r>
            <a:endParaRPr lang="en-US" dirty="0"/>
          </a:p>
        </p:txBody>
      </p:sp>
      <p:pic>
        <p:nvPicPr>
          <p:cNvPr id="7" name="Picture 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1939100-9DE5-4C86-999B-EDC7BD133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863852"/>
            <a:ext cx="3892291" cy="38922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EA005-E0FB-42CF-8995-F42DC9CE7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3"/>
            <a:ext cx="5998059" cy="31257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Etre un </a:t>
            </a:r>
            <a:r>
              <a:rPr lang="en-US" b="1" dirty="0" err="1"/>
              <a:t>acteur</a:t>
            </a:r>
            <a:r>
              <a:rPr lang="en-US" b="1" dirty="0"/>
              <a:t> </a:t>
            </a:r>
            <a:r>
              <a:rPr lang="en-US" b="1" dirty="0" err="1"/>
              <a:t>incontournable</a:t>
            </a:r>
            <a:r>
              <a:rPr lang="en-US" b="1" dirty="0"/>
              <a:t> du </a:t>
            </a:r>
            <a:r>
              <a:rPr lang="en-US" b="1" dirty="0" err="1"/>
              <a:t>tissu</a:t>
            </a:r>
            <a:r>
              <a:rPr lang="en-US" b="1" dirty="0"/>
              <a:t> </a:t>
            </a:r>
            <a:r>
              <a:rPr lang="en-US" b="1" dirty="0" err="1"/>
              <a:t>économique</a:t>
            </a:r>
            <a:r>
              <a:rPr lang="en-US" b="1" dirty="0"/>
              <a:t> </a:t>
            </a:r>
            <a:r>
              <a:rPr lang="en-US" b="1" dirty="0" err="1"/>
              <a:t>suisse</a:t>
            </a:r>
            <a:r>
              <a:rPr lang="en-US" b="1" dirty="0"/>
              <a:t> </a:t>
            </a:r>
            <a:r>
              <a:rPr lang="en-US" b="1" dirty="0" err="1"/>
              <a:t>romand</a:t>
            </a:r>
            <a:r>
              <a:rPr lang="en-US" b="1" dirty="0"/>
              <a:t> en assistant les PME dans </a:t>
            </a:r>
            <a:r>
              <a:rPr lang="en-US" b="1" dirty="0" err="1"/>
              <a:t>leur</a:t>
            </a:r>
            <a:r>
              <a:rPr lang="en-US" b="1" dirty="0"/>
              <a:t> conversion au technologies </a:t>
            </a:r>
            <a:r>
              <a:rPr lang="en-US" b="1" dirty="0" err="1"/>
              <a:t>digitales</a:t>
            </a:r>
            <a:endParaRPr lang="en-US" b="1" dirty="0"/>
          </a:p>
        </p:txBody>
      </p:sp>
      <p:pic>
        <p:nvPicPr>
          <p:cNvPr id="9" name="Picture 7" descr="Logo&#10;&#10;Description automatically generated">
            <a:extLst>
              <a:ext uri="{FF2B5EF4-FFF2-40B4-BE49-F238E27FC236}">
                <a16:creationId xmlns:a16="http://schemas.microsoft.com/office/drawing/2014/main" id="{FCAED3DD-79FB-481B-AC40-93D16E1B0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241" y="1010369"/>
            <a:ext cx="2476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79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65CDAFE1-059B-49EF-8E73-47DED29BD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30000" cy="6105523"/>
          </a:xfrm>
          <a:custGeom>
            <a:avLst/>
            <a:gdLst>
              <a:gd name="connsiteX0" fmla="*/ 0 w 11430000"/>
              <a:gd name="connsiteY0" fmla="*/ 0 h 6105523"/>
              <a:gd name="connsiteX1" fmla="*/ 7267575 w 11430000"/>
              <a:gd name="connsiteY1" fmla="*/ 0 h 6105523"/>
              <a:gd name="connsiteX2" fmla="*/ 7267575 w 11430000"/>
              <a:gd name="connsiteY2" fmla="*/ 762000 h 6105523"/>
              <a:gd name="connsiteX3" fmla="*/ 11430000 w 11430000"/>
              <a:gd name="connsiteY3" fmla="*/ 762000 h 6105523"/>
              <a:gd name="connsiteX4" fmla="*/ 11430000 w 11430000"/>
              <a:gd name="connsiteY4" fmla="*/ 6105523 h 6105523"/>
              <a:gd name="connsiteX5" fmla="*/ 7267575 w 11430000"/>
              <a:gd name="connsiteY5" fmla="*/ 6105523 h 6105523"/>
              <a:gd name="connsiteX6" fmla="*/ 5334000 w 11430000"/>
              <a:gd name="connsiteY6" fmla="*/ 6105523 h 6105523"/>
              <a:gd name="connsiteX7" fmla="*/ 0 w 11430000"/>
              <a:gd name="connsiteY7" fmla="*/ 6105523 h 6105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0" h="6105523">
                <a:moveTo>
                  <a:pt x="0" y="0"/>
                </a:moveTo>
                <a:lnTo>
                  <a:pt x="7267575" y="0"/>
                </a:lnTo>
                <a:lnTo>
                  <a:pt x="7267575" y="762000"/>
                </a:lnTo>
                <a:lnTo>
                  <a:pt x="11430000" y="762000"/>
                </a:lnTo>
                <a:lnTo>
                  <a:pt x="11430000" y="6105523"/>
                </a:lnTo>
                <a:lnTo>
                  <a:pt x="7267575" y="6105523"/>
                </a:lnTo>
                <a:lnTo>
                  <a:pt x="5334000" y="6105523"/>
                </a:lnTo>
                <a:lnTo>
                  <a:pt x="0" y="6105523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A176E2-FCC6-4483-8360-244B1A7A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17903"/>
            <a:ext cx="9899904" cy="1345115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Mission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955B2-4E52-483A-9740-F5165780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495770"/>
            <a:ext cx="9899904" cy="360022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B0504020202020204" pitchFamily="34" charset="0"/>
              <a:buChar char="•"/>
            </a:pPr>
            <a:r>
              <a:rPr lang="en-US" b="1" dirty="0" err="1"/>
              <a:t>Promouvoir</a:t>
            </a:r>
            <a:r>
              <a:rPr lang="en-US" dirty="0"/>
              <a:t> les technologies </a:t>
            </a:r>
            <a:r>
              <a:rPr lang="en-US" dirty="0" err="1"/>
              <a:t>digitales</a:t>
            </a:r>
            <a:r>
              <a:rPr lang="en-US" dirty="0"/>
              <a:t> en </a:t>
            </a:r>
            <a:r>
              <a:rPr lang="en-US" dirty="0" err="1"/>
              <a:t>offrant</a:t>
            </a:r>
            <a:r>
              <a:rPr lang="en-US" dirty="0"/>
              <a:t> à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membres</a:t>
            </a:r>
            <a:r>
              <a:rPr lang="en-US" dirty="0"/>
              <a:t> des </a:t>
            </a:r>
            <a:r>
              <a:rPr lang="en-US" dirty="0" err="1"/>
              <a:t>séminaires</a:t>
            </a:r>
            <a:r>
              <a:rPr lang="en-US" dirty="0"/>
              <a:t> et des formations</a:t>
            </a:r>
            <a:endParaRPr lang="en-US"/>
          </a:p>
          <a:p>
            <a:pPr>
              <a:buFont typeface="Arial" panose="020B0504020202020204" pitchFamily="34" charset="0"/>
              <a:buChar char="•"/>
            </a:pPr>
            <a:r>
              <a:rPr lang="en-US" b="1" dirty="0"/>
              <a:t>Assister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membres</a:t>
            </a:r>
            <a:r>
              <a:rPr lang="en-US" dirty="0"/>
              <a:t> dans </a:t>
            </a:r>
            <a:r>
              <a:rPr lang="en-US" dirty="0" err="1"/>
              <a:t>leur</a:t>
            </a:r>
            <a:r>
              <a:rPr lang="en-US" dirty="0"/>
              <a:t> conversion au digital en </a:t>
            </a:r>
            <a:r>
              <a:rPr lang="en-US" dirty="0" err="1"/>
              <a:t>offrant</a:t>
            </a:r>
            <a:r>
              <a:rPr lang="en-US" dirty="0"/>
              <a:t> un </a:t>
            </a:r>
            <a:r>
              <a:rPr lang="en-US" dirty="0" err="1"/>
              <a:t>porte-feuille</a:t>
            </a:r>
            <a:r>
              <a:rPr lang="en-US" dirty="0"/>
              <a:t> de services </a:t>
            </a:r>
            <a:r>
              <a:rPr lang="en-US" dirty="0" err="1"/>
              <a:t>adéquats</a:t>
            </a:r>
            <a:endParaRPr lang="en-US" dirty="0"/>
          </a:p>
          <a:p>
            <a:pPr>
              <a:buFont typeface="Arial" panose="020B0504020202020204" pitchFamily="34" charset="0"/>
              <a:buChar char="•"/>
            </a:pPr>
            <a:r>
              <a:rPr lang="en-US" b="1" dirty="0" err="1"/>
              <a:t>Développer</a:t>
            </a:r>
            <a:r>
              <a:rPr lang="en-US" dirty="0"/>
              <a:t> le volume </a:t>
            </a:r>
            <a:r>
              <a:rPr lang="en-US" dirty="0" err="1"/>
              <a:t>d'affaires</a:t>
            </a:r>
            <a:r>
              <a:rPr lang="en-US" dirty="0"/>
              <a:t> de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membres</a:t>
            </a:r>
            <a:r>
              <a:rPr lang="en-US" dirty="0"/>
              <a:t> en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offrant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plateforme</a:t>
            </a:r>
            <a:r>
              <a:rPr lang="en-US" dirty="0"/>
              <a:t> de communication </a:t>
            </a:r>
            <a:r>
              <a:rPr lang="en-US" dirty="0" err="1"/>
              <a:t>digitale</a:t>
            </a:r>
            <a:endParaRPr lang="en-US" dirty="0"/>
          </a:p>
          <a:p>
            <a:pPr>
              <a:buFont typeface="Arial" panose="020B05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42ABA426-6EC4-4DAB-9E4B-88F02A43B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901" y="895350"/>
            <a:ext cx="2476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50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94B2-AEE6-4937-A1C1-2AF88044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Formations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572F-A331-44F3-AF03-3FDE778A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281" y="2641121"/>
            <a:ext cx="9144000" cy="31272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 err="1"/>
              <a:t>Stratégie</a:t>
            </a:r>
            <a:r>
              <a:rPr lang="en-US" dirty="0"/>
              <a:t> </a:t>
            </a:r>
            <a:r>
              <a:rPr lang="en-US" dirty="0" err="1"/>
              <a:t>digitale</a:t>
            </a:r>
            <a:endParaRPr lang="en-US" dirty="0"/>
          </a:p>
          <a:p>
            <a:r>
              <a:rPr lang="en-US" dirty="0" err="1"/>
              <a:t>Réseaux</a:t>
            </a:r>
            <a:r>
              <a:rPr lang="en-US" dirty="0"/>
              <a:t> </a:t>
            </a:r>
            <a:r>
              <a:rPr lang="en-US" dirty="0" err="1"/>
              <a:t>sociaux</a:t>
            </a:r>
            <a:endParaRPr lang="en-US" dirty="0"/>
          </a:p>
          <a:p>
            <a:r>
              <a:rPr lang="en-US" dirty="0"/>
              <a:t>Sites Web</a:t>
            </a:r>
          </a:p>
          <a:p>
            <a:r>
              <a:rPr lang="en-US" dirty="0"/>
              <a:t>Communication </a:t>
            </a:r>
            <a:r>
              <a:rPr lang="en-US" dirty="0" err="1"/>
              <a:t>digitale</a:t>
            </a:r>
          </a:p>
          <a:p>
            <a:r>
              <a:rPr lang="en-US" dirty="0"/>
              <a:t>E-Commerce</a:t>
            </a:r>
          </a:p>
          <a:p>
            <a:r>
              <a:rPr lang="en-US" dirty="0" err="1"/>
              <a:t>Visibilité</a:t>
            </a:r>
            <a:r>
              <a:rPr lang="en-US" dirty="0"/>
              <a:t> </a:t>
            </a:r>
            <a:r>
              <a:rPr lang="en-US" dirty="0" err="1"/>
              <a:t>digitale</a:t>
            </a:r>
            <a:endParaRPr lang="en-US" dirty="0"/>
          </a:p>
        </p:txBody>
      </p:sp>
      <p:pic>
        <p:nvPicPr>
          <p:cNvPr id="5" name="Picture 7" descr="Logo&#10;&#10;Description automatically generated">
            <a:extLst>
              <a:ext uri="{FF2B5EF4-FFF2-40B4-BE49-F238E27FC236}">
                <a16:creationId xmlns:a16="http://schemas.microsoft.com/office/drawing/2014/main" id="{2B2FF1C8-96E6-4FF0-BE5C-3EF279E0C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392" y="1010369"/>
            <a:ext cx="2476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0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A926C-31A9-47B0-B2D9-F8B6D1F8E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Services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81CC0-5B31-4CC9-A3FD-77A8512C9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281" y="2569234"/>
            <a:ext cx="9144000" cy="31272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Développement Web</a:t>
            </a:r>
          </a:p>
          <a:p>
            <a:r>
              <a:rPr lang="en-US" dirty="0"/>
              <a:t>Analyse de </a:t>
            </a:r>
            <a:r>
              <a:rPr lang="en-US" dirty="0" err="1"/>
              <a:t>contenu</a:t>
            </a:r>
          </a:p>
          <a:p>
            <a:r>
              <a:rPr lang="en-US" dirty="0"/>
              <a:t>Aide à la promotion</a:t>
            </a:r>
          </a:p>
          <a:p>
            <a:r>
              <a:rPr lang="en-US" dirty="0"/>
              <a:t>SEO</a:t>
            </a:r>
          </a:p>
          <a:p>
            <a:r>
              <a:rPr lang="en-US" dirty="0"/>
              <a:t>Développement </a:t>
            </a:r>
            <a:r>
              <a:rPr lang="en-US" dirty="0" err="1"/>
              <a:t>d'audience</a:t>
            </a:r>
          </a:p>
        </p:txBody>
      </p:sp>
      <p:pic>
        <p:nvPicPr>
          <p:cNvPr id="5" name="Picture 7" descr="Logo&#10;&#10;Description automatically generated">
            <a:extLst>
              <a:ext uri="{FF2B5EF4-FFF2-40B4-BE49-F238E27FC236}">
                <a16:creationId xmlns:a16="http://schemas.microsoft.com/office/drawing/2014/main" id="{0E3BD932-2202-4D51-A3B5-7B614A261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392" y="1010369"/>
            <a:ext cx="2476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00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FA92-E5A3-4B8F-A9AD-C7D134438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Plateforme </a:t>
            </a:r>
            <a:r>
              <a:rPr lang="en-US" dirty="0" err="1">
                <a:cs typeface="Aharoni"/>
              </a:rPr>
              <a:t>digitale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7AA2D-4EBA-4E3B-85C2-8D14D77C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2641121"/>
            <a:ext cx="9144000" cy="31272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Plateforme A2Pas</a:t>
            </a:r>
          </a:p>
          <a:p>
            <a:pPr marL="708660" lvl="1" indent="-342900">
              <a:buChar char="•"/>
            </a:pPr>
            <a:r>
              <a:rPr lang="en-US" dirty="0" err="1"/>
              <a:t>Ouverture</a:t>
            </a:r>
            <a:r>
              <a:rPr lang="en-US" dirty="0"/>
              <a:t> sur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villes</a:t>
            </a:r>
            <a:endParaRPr lang="en-US" dirty="0"/>
          </a:p>
          <a:p>
            <a:pPr marL="708660" lvl="1" indent="-342900">
              <a:buChar char="•"/>
            </a:pPr>
            <a:r>
              <a:rPr lang="en-US" dirty="0" err="1"/>
              <a:t>Gratuité</a:t>
            </a:r>
            <a:r>
              <a:rPr lang="en-US" dirty="0"/>
              <a:t> pour les </a:t>
            </a:r>
            <a:r>
              <a:rPr lang="en-US" dirty="0" err="1"/>
              <a:t>membres</a:t>
            </a:r>
            <a:endParaRPr lang="en-US" dirty="0"/>
          </a:p>
          <a:p>
            <a:pPr marL="708660" lvl="1" indent="-342900">
              <a:buChar char="•"/>
            </a:pPr>
            <a:r>
              <a:rPr lang="en-US" dirty="0" err="1"/>
              <a:t>Minisite</a:t>
            </a:r>
            <a:r>
              <a:rPr lang="en-US" dirty="0"/>
              <a:t>/Promotions/</a:t>
            </a:r>
            <a:r>
              <a:rPr lang="en-US" dirty="0" err="1"/>
              <a:t>Evénements</a:t>
            </a:r>
            <a:endParaRPr lang="en-US" dirty="0"/>
          </a:p>
          <a:p>
            <a:pPr marL="708660" lvl="1" indent="-342900">
              <a:buChar char="•"/>
            </a:pPr>
            <a:r>
              <a:rPr lang="en-US" dirty="0"/>
              <a:t>E-Commerce (à </a:t>
            </a:r>
            <a:r>
              <a:rPr lang="en-US" dirty="0" err="1"/>
              <a:t>développer</a:t>
            </a:r>
            <a:r>
              <a:rPr lang="en-US" dirty="0"/>
              <a:t>)</a:t>
            </a:r>
          </a:p>
          <a:p>
            <a:pPr marL="708660" lvl="1" indent="-342900">
              <a:buChar char="•"/>
            </a:pPr>
            <a:r>
              <a:rPr lang="en-US" dirty="0"/>
              <a:t>Bons </a:t>
            </a:r>
            <a:r>
              <a:rPr lang="en-US" dirty="0" err="1"/>
              <a:t>digitaux</a:t>
            </a:r>
            <a:r>
              <a:rPr lang="en-US" dirty="0"/>
              <a:t> (à </a:t>
            </a:r>
            <a:r>
              <a:rPr lang="en-US" dirty="0" err="1"/>
              <a:t>développer</a:t>
            </a:r>
            <a:r>
              <a:rPr lang="en-US" dirty="0"/>
              <a:t>)</a:t>
            </a:r>
          </a:p>
        </p:txBody>
      </p:sp>
      <p:pic>
        <p:nvPicPr>
          <p:cNvPr id="5" name="Picture 7" descr="Logo&#10;&#10;Description automatically generated">
            <a:extLst>
              <a:ext uri="{FF2B5EF4-FFF2-40B4-BE49-F238E27FC236}">
                <a16:creationId xmlns:a16="http://schemas.microsoft.com/office/drawing/2014/main" id="{A81B63EC-86D6-4C75-B41F-72B932BE0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392" y="952859"/>
            <a:ext cx="2476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47052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AnalogousFromDarkSeedLeftStep">
      <a:dk1>
        <a:srgbClr val="000000"/>
      </a:dk1>
      <a:lt1>
        <a:srgbClr val="FFFFFF"/>
      </a:lt1>
      <a:dk2>
        <a:srgbClr val="1C2431"/>
      </a:dk2>
      <a:lt2>
        <a:srgbClr val="F1F3F0"/>
      </a:lt2>
      <a:accent1>
        <a:srgbClr val="CC2BE5"/>
      </a:accent1>
      <a:accent2>
        <a:srgbClr val="6E1BD4"/>
      </a:accent2>
      <a:accent3>
        <a:srgbClr val="312BE5"/>
      </a:accent3>
      <a:accent4>
        <a:srgbClr val="1961D3"/>
      </a:accent4>
      <a:accent5>
        <a:srgbClr val="29BADE"/>
      </a:accent5>
      <a:accent6>
        <a:srgbClr val="17C29D"/>
      </a:accent6>
      <a:hlink>
        <a:srgbClr val="3F90BF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TF00001243</Template>
  <TotalTime>0</TotalTime>
  <Words>124</Words>
  <Application>Microsoft Macintosh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Aharoni</vt:lpstr>
      <vt:lpstr>Arial</vt:lpstr>
      <vt:lpstr>Arial Rounded MT Bold</vt:lpstr>
      <vt:lpstr>Avenir Next LT Pro</vt:lpstr>
      <vt:lpstr>PrismaticVTI</vt:lpstr>
      <vt:lpstr>pme2digital</vt:lpstr>
      <vt:lpstr>Vision</vt:lpstr>
      <vt:lpstr>Mission</vt:lpstr>
      <vt:lpstr>Formations</vt:lpstr>
      <vt:lpstr>Services</vt:lpstr>
      <vt:lpstr>Plateforme digitale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Etienne Udry</cp:lastModifiedBy>
  <cp:revision>211</cp:revision>
  <dcterms:created xsi:type="dcterms:W3CDTF">2015-09-22T16:57:55Z</dcterms:created>
  <dcterms:modified xsi:type="dcterms:W3CDTF">2026-08-30T07:53:32Z</dcterms:modified>
</cp:coreProperties>
</file>